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4"/>
  </p:notesMasterIdLst>
  <p:sldIdLst>
    <p:sldId id="357" r:id="rId2"/>
    <p:sldId id="360" r:id="rId3"/>
    <p:sldId id="338" r:id="rId4"/>
    <p:sldId id="316" r:id="rId5"/>
    <p:sldId id="344" r:id="rId6"/>
    <p:sldId id="325" r:id="rId7"/>
    <p:sldId id="347" r:id="rId8"/>
    <p:sldId id="340" r:id="rId9"/>
    <p:sldId id="354" r:id="rId10"/>
    <p:sldId id="355" r:id="rId11"/>
    <p:sldId id="341" r:id="rId12"/>
    <p:sldId id="321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338" autoAdjust="0"/>
  </p:normalViewPr>
  <p:slideViewPr>
    <p:cSldViewPr snapToGrid="0">
      <p:cViewPr varScale="1">
        <p:scale>
          <a:sx n="137" d="100"/>
          <a:sy n="137" d="100"/>
        </p:scale>
        <p:origin x="582" y="10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9645EB-7EFD-4781-B307-34B97111BC7F}" type="doc">
      <dgm:prSet loTypeId="urn:microsoft.com/office/officeart/2005/8/layout/hProcess9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144F515-63B8-4805-A94A-D0ADB4344091}">
      <dgm:prSet phldrT="[Text]" custT="1"/>
      <dgm:spPr/>
      <dgm:t>
        <a:bodyPr/>
        <a:lstStyle/>
        <a:p>
          <a:r>
            <a:rPr lang="en-US" sz="1100" b="1" dirty="0"/>
            <a:t>Data</a:t>
          </a:r>
        </a:p>
        <a:p>
          <a:r>
            <a:rPr lang="en-US" sz="1100" b="1" dirty="0"/>
            <a:t>Gathering (API)</a:t>
          </a:r>
        </a:p>
      </dgm:t>
    </dgm:pt>
    <dgm:pt modelId="{12539352-12B9-47BD-9CE7-F5DE6B56960A}" type="parTrans" cxnId="{CCF87D79-E489-4D33-BE59-31BB6A119E2B}">
      <dgm:prSet/>
      <dgm:spPr/>
      <dgm:t>
        <a:bodyPr/>
        <a:lstStyle/>
        <a:p>
          <a:endParaRPr lang="en-US"/>
        </a:p>
      </dgm:t>
    </dgm:pt>
    <dgm:pt modelId="{B30E7A47-C034-4753-84A0-441489FE797C}" type="sibTrans" cxnId="{CCF87D79-E489-4D33-BE59-31BB6A119E2B}">
      <dgm:prSet/>
      <dgm:spPr/>
      <dgm:t>
        <a:bodyPr/>
        <a:lstStyle/>
        <a:p>
          <a:endParaRPr lang="en-US"/>
        </a:p>
      </dgm:t>
    </dgm:pt>
    <dgm:pt modelId="{267D93D6-7A8F-4E21-B258-D65F4086A9E5}">
      <dgm:prSet phldrT="[Text]"/>
      <dgm:spPr/>
      <dgm:t>
        <a:bodyPr/>
        <a:lstStyle/>
        <a:p>
          <a:r>
            <a:rPr lang="en-US" b="1" dirty="0"/>
            <a:t>Cleaning &amp;</a:t>
          </a:r>
        </a:p>
        <a:p>
          <a:r>
            <a:rPr lang="en-US" b="1" dirty="0"/>
            <a:t> EDA</a:t>
          </a:r>
        </a:p>
      </dgm:t>
    </dgm:pt>
    <dgm:pt modelId="{CCAA39C5-520E-4C48-9636-6CA5F3867D07}" type="parTrans" cxnId="{E0BDB610-2A4D-4B75-855C-EC058B0DB5EA}">
      <dgm:prSet/>
      <dgm:spPr/>
      <dgm:t>
        <a:bodyPr/>
        <a:lstStyle/>
        <a:p>
          <a:endParaRPr lang="en-US"/>
        </a:p>
      </dgm:t>
    </dgm:pt>
    <dgm:pt modelId="{31399B68-E4EA-4EA5-8687-9FD5A232E1C0}" type="sibTrans" cxnId="{E0BDB610-2A4D-4B75-855C-EC058B0DB5EA}">
      <dgm:prSet/>
      <dgm:spPr/>
      <dgm:t>
        <a:bodyPr/>
        <a:lstStyle/>
        <a:p>
          <a:endParaRPr lang="en-US"/>
        </a:p>
      </dgm:t>
    </dgm:pt>
    <dgm:pt modelId="{25CBD153-62AD-42C4-BE05-492E271F87A8}">
      <dgm:prSet phldrT="[Text]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b="1" dirty="0"/>
            <a:t>Result Comparison</a:t>
          </a:r>
        </a:p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b="1" dirty="0"/>
            <a:t>&amp; Conclusion</a:t>
          </a:r>
        </a:p>
        <a:p>
          <a:pPr marL="0" lvl="0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b="1" dirty="0"/>
        </a:p>
      </dgm:t>
    </dgm:pt>
    <dgm:pt modelId="{2BBA93D9-FD25-4F27-8EBB-F15410FA93BC}" type="parTrans" cxnId="{FA828BA7-557B-4FEB-9E61-37C2CADD8A5D}">
      <dgm:prSet/>
      <dgm:spPr/>
      <dgm:t>
        <a:bodyPr/>
        <a:lstStyle/>
        <a:p>
          <a:endParaRPr lang="en-US"/>
        </a:p>
      </dgm:t>
    </dgm:pt>
    <dgm:pt modelId="{BF6B23DE-1BA3-4EBF-A43F-92A75AA7774D}" type="sibTrans" cxnId="{FA828BA7-557B-4FEB-9E61-37C2CADD8A5D}">
      <dgm:prSet/>
      <dgm:spPr/>
      <dgm:t>
        <a:bodyPr/>
        <a:lstStyle/>
        <a:p>
          <a:endParaRPr lang="en-US"/>
        </a:p>
      </dgm:t>
    </dgm:pt>
    <dgm:pt modelId="{3370A703-15F2-4197-BEBC-A8810E975568}">
      <dgm:prSet phldrT="[Text]"/>
      <dgm:spPr/>
      <dgm:t>
        <a:bodyPr/>
        <a:lstStyle/>
        <a:p>
          <a:r>
            <a:rPr lang="en-US" b="1" i="0" dirty="0"/>
            <a:t>Sentiment Analysis</a:t>
          </a:r>
          <a:endParaRPr lang="en-US" dirty="0"/>
        </a:p>
      </dgm:t>
    </dgm:pt>
    <dgm:pt modelId="{904E1864-F50B-43D5-BF63-A19873895658}" type="parTrans" cxnId="{9E7F4E11-0CF7-44C3-9327-498D1363B5F9}">
      <dgm:prSet/>
      <dgm:spPr/>
      <dgm:t>
        <a:bodyPr/>
        <a:lstStyle/>
        <a:p>
          <a:endParaRPr lang="en-US"/>
        </a:p>
      </dgm:t>
    </dgm:pt>
    <dgm:pt modelId="{6A708572-02F5-45DA-9FD4-857C9CE868AA}" type="sibTrans" cxnId="{9E7F4E11-0CF7-44C3-9327-498D1363B5F9}">
      <dgm:prSet/>
      <dgm:spPr/>
      <dgm:t>
        <a:bodyPr/>
        <a:lstStyle/>
        <a:p>
          <a:endParaRPr lang="en-US"/>
        </a:p>
      </dgm:t>
    </dgm:pt>
    <dgm:pt modelId="{32C6711C-B02A-43D2-B7BC-F30F5E43F91A}">
      <dgm:prSet phldrT="[Text]"/>
      <dgm:spPr/>
      <dgm:t>
        <a:bodyPr/>
        <a:lstStyle/>
        <a:p>
          <a:r>
            <a:rPr lang="en-US" b="1" i="0" dirty="0"/>
            <a:t>Preprocessing</a:t>
          </a:r>
          <a:endParaRPr lang="en-US" dirty="0"/>
        </a:p>
      </dgm:t>
    </dgm:pt>
    <dgm:pt modelId="{F3474BB6-D5C3-4FE5-BCE8-480F7C1F02D6}" type="parTrans" cxnId="{C9147908-AF6E-4663-A33A-687B9680C2DA}">
      <dgm:prSet/>
      <dgm:spPr/>
      <dgm:t>
        <a:bodyPr/>
        <a:lstStyle/>
        <a:p>
          <a:endParaRPr lang="en-US"/>
        </a:p>
      </dgm:t>
    </dgm:pt>
    <dgm:pt modelId="{DB1FE8CD-BD52-415B-BFF2-F2F865B66C7E}" type="sibTrans" cxnId="{C9147908-AF6E-4663-A33A-687B9680C2DA}">
      <dgm:prSet/>
      <dgm:spPr/>
      <dgm:t>
        <a:bodyPr/>
        <a:lstStyle/>
        <a:p>
          <a:endParaRPr lang="en-US"/>
        </a:p>
      </dgm:t>
    </dgm:pt>
    <dgm:pt modelId="{6DA0DBD7-95FD-4AAA-AD5F-86DEA1A52772}" type="pres">
      <dgm:prSet presAssocID="{349645EB-7EFD-4781-B307-34B97111BC7F}" presName="CompostProcess" presStyleCnt="0">
        <dgm:presLayoutVars>
          <dgm:dir/>
          <dgm:resizeHandles val="exact"/>
        </dgm:presLayoutVars>
      </dgm:prSet>
      <dgm:spPr/>
    </dgm:pt>
    <dgm:pt modelId="{D95E65D3-8912-4CF7-86E6-F6639FCB77BB}" type="pres">
      <dgm:prSet presAssocID="{349645EB-7EFD-4781-B307-34B97111BC7F}" presName="arrow" presStyleLbl="bgShp" presStyleIdx="0" presStyleCnt="1" custScaleX="117647" custLinFactNeighborX="0" custLinFactNeighborY="-173"/>
      <dgm:spPr/>
    </dgm:pt>
    <dgm:pt modelId="{466DD901-B55A-4882-BB13-DCAE1D35E1DB}" type="pres">
      <dgm:prSet presAssocID="{349645EB-7EFD-4781-B307-34B97111BC7F}" presName="linearProcess" presStyleCnt="0"/>
      <dgm:spPr/>
    </dgm:pt>
    <dgm:pt modelId="{2825F583-1A53-48C1-A846-485B9F4803EB}" type="pres">
      <dgm:prSet presAssocID="{7144F515-63B8-4805-A94A-D0ADB4344091}" presName="textNode" presStyleLbl="node1" presStyleIdx="0" presStyleCnt="5">
        <dgm:presLayoutVars>
          <dgm:bulletEnabled val="1"/>
        </dgm:presLayoutVars>
      </dgm:prSet>
      <dgm:spPr/>
    </dgm:pt>
    <dgm:pt modelId="{85B9FC94-91E8-48C4-99AA-DB75269E1E06}" type="pres">
      <dgm:prSet presAssocID="{B30E7A47-C034-4753-84A0-441489FE797C}" presName="sibTrans" presStyleCnt="0"/>
      <dgm:spPr/>
    </dgm:pt>
    <dgm:pt modelId="{223CA7A3-2962-4193-8199-736CDA88D29A}" type="pres">
      <dgm:prSet presAssocID="{267D93D6-7A8F-4E21-B258-D65F4086A9E5}" presName="textNode" presStyleLbl="node1" presStyleIdx="1" presStyleCnt="5" custLinFactNeighborX="-61919" custLinFactNeighborY="466">
        <dgm:presLayoutVars>
          <dgm:bulletEnabled val="1"/>
        </dgm:presLayoutVars>
      </dgm:prSet>
      <dgm:spPr/>
    </dgm:pt>
    <dgm:pt modelId="{908ECC49-D98B-4AA2-8947-1F9925F7546C}" type="pres">
      <dgm:prSet presAssocID="{31399B68-E4EA-4EA5-8687-9FD5A232E1C0}" presName="sibTrans" presStyleCnt="0"/>
      <dgm:spPr/>
    </dgm:pt>
    <dgm:pt modelId="{5732F0CD-1F2F-442C-A1EF-8A20C915E144}" type="pres">
      <dgm:prSet presAssocID="{32C6711C-B02A-43D2-B7BC-F30F5E43F91A}" presName="textNode" presStyleLbl="node1" presStyleIdx="2" presStyleCnt="5" custLinFactX="-676" custLinFactNeighborX="-100000" custLinFactNeighborY="931">
        <dgm:presLayoutVars>
          <dgm:bulletEnabled val="1"/>
        </dgm:presLayoutVars>
      </dgm:prSet>
      <dgm:spPr/>
    </dgm:pt>
    <dgm:pt modelId="{9BCE42CD-DA75-4472-A174-08D409735C76}" type="pres">
      <dgm:prSet presAssocID="{DB1FE8CD-BD52-415B-BFF2-F2F865B66C7E}" presName="sibTrans" presStyleCnt="0"/>
      <dgm:spPr/>
    </dgm:pt>
    <dgm:pt modelId="{2140BBD7-7C81-44E0-B67B-F38D857F998E}" type="pres">
      <dgm:prSet presAssocID="{3370A703-15F2-4197-BEBC-A8810E975568}" presName="textNode" presStyleLbl="node1" presStyleIdx="3" presStyleCnt="5" custLinFactX="-3256" custLinFactNeighborX="-100000" custLinFactNeighborY="1862">
        <dgm:presLayoutVars>
          <dgm:bulletEnabled val="1"/>
        </dgm:presLayoutVars>
      </dgm:prSet>
      <dgm:spPr/>
    </dgm:pt>
    <dgm:pt modelId="{5D01F979-F0CB-4595-AC3C-704A9AA0DD0D}" type="pres">
      <dgm:prSet presAssocID="{6A708572-02F5-45DA-9FD4-857C9CE868AA}" presName="sibTrans" presStyleCnt="0"/>
      <dgm:spPr/>
    </dgm:pt>
    <dgm:pt modelId="{565E5C36-0CC9-4262-863E-8204CA7C9B75}" type="pres">
      <dgm:prSet presAssocID="{25CBD153-62AD-42C4-BE05-492E271F87A8}" presName="textNode" presStyleLbl="node1" presStyleIdx="4" presStyleCnt="5" custLinFactX="-6078" custLinFactNeighborX="-100000" custLinFactNeighborY="2328">
        <dgm:presLayoutVars>
          <dgm:bulletEnabled val="1"/>
        </dgm:presLayoutVars>
      </dgm:prSet>
      <dgm:spPr/>
    </dgm:pt>
  </dgm:ptLst>
  <dgm:cxnLst>
    <dgm:cxn modelId="{C9147908-AF6E-4663-A33A-687B9680C2DA}" srcId="{349645EB-7EFD-4781-B307-34B97111BC7F}" destId="{32C6711C-B02A-43D2-B7BC-F30F5E43F91A}" srcOrd="2" destOrd="0" parTransId="{F3474BB6-D5C3-4FE5-BCE8-480F7C1F02D6}" sibTransId="{DB1FE8CD-BD52-415B-BFF2-F2F865B66C7E}"/>
    <dgm:cxn modelId="{E0BDB610-2A4D-4B75-855C-EC058B0DB5EA}" srcId="{349645EB-7EFD-4781-B307-34B97111BC7F}" destId="{267D93D6-7A8F-4E21-B258-D65F4086A9E5}" srcOrd="1" destOrd="0" parTransId="{CCAA39C5-520E-4C48-9636-6CA5F3867D07}" sibTransId="{31399B68-E4EA-4EA5-8687-9FD5A232E1C0}"/>
    <dgm:cxn modelId="{9E7F4E11-0CF7-44C3-9327-498D1363B5F9}" srcId="{349645EB-7EFD-4781-B307-34B97111BC7F}" destId="{3370A703-15F2-4197-BEBC-A8810E975568}" srcOrd="3" destOrd="0" parTransId="{904E1864-F50B-43D5-BF63-A19873895658}" sibTransId="{6A708572-02F5-45DA-9FD4-857C9CE868AA}"/>
    <dgm:cxn modelId="{CE4D4A21-508C-479F-8C73-2F296B681C1C}" type="presOf" srcId="{7144F515-63B8-4805-A94A-D0ADB4344091}" destId="{2825F583-1A53-48C1-A846-485B9F4803EB}" srcOrd="0" destOrd="0" presId="urn:microsoft.com/office/officeart/2005/8/layout/hProcess9"/>
    <dgm:cxn modelId="{52099722-EB1D-424A-A4EB-BE3E2F957F62}" type="presOf" srcId="{349645EB-7EFD-4781-B307-34B97111BC7F}" destId="{6DA0DBD7-95FD-4AAA-AD5F-86DEA1A52772}" srcOrd="0" destOrd="0" presId="urn:microsoft.com/office/officeart/2005/8/layout/hProcess9"/>
    <dgm:cxn modelId="{6E315F34-5D96-464C-A88F-E0B3D7957461}" type="presOf" srcId="{25CBD153-62AD-42C4-BE05-492E271F87A8}" destId="{565E5C36-0CC9-4262-863E-8204CA7C9B75}" srcOrd="0" destOrd="0" presId="urn:microsoft.com/office/officeart/2005/8/layout/hProcess9"/>
    <dgm:cxn modelId="{AF21E35E-258E-468D-A34B-B95220369A56}" type="presOf" srcId="{32C6711C-B02A-43D2-B7BC-F30F5E43F91A}" destId="{5732F0CD-1F2F-442C-A1EF-8A20C915E144}" srcOrd="0" destOrd="0" presId="urn:microsoft.com/office/officeart/2005/8/layout/hProcess9"/>
    <dgm:cxn modelId="{E58A264F-09C2-417E-8AF0-77FB5D442634}" type="presOf" srcId="{267D93D6-7A8F-4E21-B258-D65F4086A9E5}" destId="{223CA7A3-2962-4193-8199-736CDA88D29A}" srcOrd="0" destOrd="0" presId="urn:microsoft.com/office/officeart/2005/8/layout/hProcess9"/>
    <dgm:cxn modelId="{CCF87D79-E489-4D33-BE59-31BB6A119E2B}" srcId="{349645EB-7EFD-4781-B307-34B97111BC7F}" destId="{7144F515-63B8-4805-A94A-D0ADB4344091}" srcOrd="0" destOrd="0" parTransId="{12539352-12B9-47BD-9CE7-F5DE6B56960A}" sibTransId="{B30E7A47-C034-4753-84A0-441489FE797C}"/>
    <dgm:cxn modelId="{FA828BA7-557B-4FEB-9E61-37C2CADD8A5D}" srcId="{349645EB-7EFD-4781-B307-34B97111BC7F}" destId="{25CBD153-62AD-42C4-BE05-492E271F87A8}" srcOrd="4" destOrd="0" parTransId="{2BBA93D9-FD25-4F27-8EBB-F15410FA93BC}" sibTransId="{BF6B23DE-1BA3-4EBF-A43F-92A75AA7774D}"/>
    <dgm:cxn modelId="{A92760F4-B844-4983-80FD-DAFBDD0D4411}" type="presOf" srcId="{3370A703-15F2-4197-BEBC-A8810E975568}" destId="{2140BBD7-7C81-44E0-B67B-F38D857F998E}" srcOrd="0" destOrd="0" presId="urn:microsoft.com/office/officeart/2005/8/layout/hProcess9"/>
    <dgm:cxn modelId="{C8BB91A9-637B-4708-9899-B852747161A9}" type="presParOf" srcId="{6DA0DBD7-95FD-4AAA-AD5F-86DEA1A52772}" destId="{D95E65D3-8912-4CF7-86E6-F6639FCB77BB}" srcOrd="0" destOrd="0" presId="urn:microsoft.com/office/officeart/2005/8/layout/hProcess9"/>
    <dgm:cxn modelId="{52D6C24D-1A06-40C9-B625-44C8382554BE}" type="presParOf" srcId="{6DA0DBD7-95FD-4AAA-AD5F-86DEA1A52772}" destId="{466DD901-B55A-4882-BB13-DCAE1D35E1DB}" srcOrd="1" destOrd="0" presId="urn:microsoft.com/office/officeart/2005/8/layout/hProcess9"/>
    <dgm:cxn modelId="{4ACAD65F-4B64-466C-B1E0-2942EFF0BB9C}" type="presParOf" srcId="{466DD901-B55A-4882-BB13-DCAE1D35E1DB}" destId="{2825F583-1A53-48C1-A846-485B9F4803EB}" srcOrd="0" destOrd="0" presId="urn:microsoft.com/office/officeart/2005/8/layout/hProcess9"/>
    <dgm:cxn modelId="{40695DF4-C7F0-4C99-B9BC-D8B9BB5C137B}" type="presParOf" srcId="{466DD901-B55A-4882-BB13-DCAE1D35E1DB}" destId="{85B9FC94-91E8-48C4-99AA-DB75269E1E06}" srcOrd="1" destOrd="0" presId="urn:microsoft.com/office/officeart/2005/8/layout/hProcess9"/>
    <dgm:cxn modelId="{B13AF5BE-B95A-43AF-ABEC-34704278CEA5}" type="presParOf" srcId="{466DD901-B55A-4882-BB13-DCAE1D35E1DB}" destId="{223CA7A3-2962-4193-8199-736CDA88D29A}" srcOrd="2" destOrd="0" presId="urn:microsoft.com/office/officeart/2005/8/layout/hProcess9"/>
    <dgm:cxn modelId="{140E5056-5D3D-4BEC-B740-139FB18C5306}" type="presParOf" srcId="{466DD901-B55A-4882-BB13-DCAE1D35E1DB}" destId="{908ECC49-D98B-4AA2-8947-1F9925F7546C}" srcOrd="3" destOrd="0" presId="urn:microsoft.com/office/officeart/2005/8/layout/hProcess9"/>
    <dgm:cxn modelId="{3DB043DE-EF54-4650-B69E-F28AE254493C}" type="presParOf" srcId="{466DD901-B55A-4882-BB13-DCAE1D35E1DB}" destId="{5732F0CD-1F2F-442C-A1EF-8A20C915E144}" srcOrd="4" destOrd="0" presId="urn:microsoft.com/office/officeart/2005/8/layout/hProcess9"/>
    <dgm:cxn modelId="{618E3966-AC1E-4E83-A6B4-F8CEB4AED28A}" type="presParOf" srcId="{466DD901-B55A-4882-BB13-DCAE1D35E1DB}" destId="{9BCE42CD-DA75-4472-A174-08D409735C76}" srcOrd="5" destOrd="0" presId="urn:microsoft.com/office/officeart/2005/8/layout/hProcess9"/>
    <dgm:cxn modelId="{9B3EF938-2C86-4326-913A-CA1A223DEF9D}" type="presParOf" srcId="{466DD901-B55A-4882-BB13-DCAE1D35E1DB}" destId="{2140BBD7-7C81-44E0-B67B-F38D857F998E}" srcOrd="6" destOrd="0" presId="urn:microsoft.com/office/officeart/2005/8/layout/hProcess9"/>
    <dgm:cxn modelId="{DD0F898A-98D3-42D2-8FCC-2BCFEA135DFE}" type="presParOf" srcId="{466DD901-B55A-4882-BB13-DCAE1D35E1DB}" destId="{5D01F979-F0CB-4595-AC3C-704A9AA0DD0D}" srcOrd="7" destOrd="0" presId="urn:microsoft.com/office/officeart/2005/8/layout/hProcess9"/>
    <dgm:cxn modelId="{343C09EB-F0AC-4405-84D9-291AB3CB8FCD}" type="presParOf" srcId="{466DD901-B55A-4882-BB13-DCAE1D35E1DB}" destId="{565E5C36-0CC9-4262-863E-8204CA7C9B75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5E65D3-8912-4CF7-86E6-F6639FCB77BB}">
      <dsp:nvSpPr>
        <dsp:cNvPr id="0" name=""/>
        <dsp:cNvSpPr/>
      </dsp:nvSpPr>
      <dsp:spPr>
        <a:xfrm>
          <a:off x="1" y="0"/>
          <a:ext cx="7560037" cy="4024859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25F583-1A53-48C1-A846-485B9F4803EB}">
      <dsp:nvSpPr>
        <dsp:cNvPr id="0" name=""/>
        <dsp:cNvSpPr/>
      </dsp:nvSpPr>
      <dsp:spPr>
        <a:xfrm>
          <a:off x="2509" y="1207457"/>
          <a:ext cx="1426101" cy="160994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Data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Gathering (API)</a:t>
          </a:r>
        </a:p>
      </dsp:txBody>
      <dsp:txXfrm>
        <a:off x="72126" y="1277074"/>
        <a:ext cx="1286867" cy="1470709"/>
      </dsp:txXfrm>
    </dsp:sp>
    <dsp:sp modelId="{223CA7A3-2962-4193-8199-736CDA88D29A}">
      <dsp:nvSpPr>
        <dsp:cNvPr id="0" name=""/>
        <dsp:cNvSpPr/>
      </dsp:nvSpPr>
      <dsp:spPr>
        <a:xfrm>
          <a:off x="1469025" y="1214960"/>
          <a:ext cx="1426101" cy="1609943"/>
        </a:xfrm>
        <a:prstGeom prst="roundRect">
          <a:avLst/>
        </a:prstGeom>
        <a:solidFill>
          <a:schemeClr val="accent2">
            <a:hueOff val="3000017"/>
            <a:satOff val="3846"/>
            <a:lumOff val="1029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Cleaning &amp;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 EDA</a:t>
          </a:r>
        </a:p>
      </dsp:txBody>
      <dsp:txXfrm>
        <a:off x="1538642" y="1284577"/>
        <a:ext cx="1286867" cy="1470709"/>
      </dsp:txXfrm>
    </dsp:sp>
    <dsp:sp modelId="{5732F0CD-1F2F-442C-A1EF-8A20C915E144}">
      <dsp:nvSpPr>
        <dsp:cNvPr id="0" name=""/>
        <dsp:cNvSpPr/>
      </dsp:nvSpPr>
      <dsp:spPr>
        <a:xfrm>
          <a:off x="2951200" y="1222446"/>
          <a:ext cx="1426101" cy="1609943"/>
        </a:xfrm>
        <a:prstGeom prst="roundRect">
          <a:avLst/>
        </a:prstGeom>
        <a:solidFill>
          <a:schemeClr val="accent2">
            <a:hueOff val="6000035"/>
            <a:satOff val="7693"/>
            <a:lumOff val="205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dirty="0"/>
            <a:t>Preprocessing</a:t>
          </a:r>
          <a:endParaRPr lang="en-US" sz="1300" kern="1200" dirty="0"/>
        </a:p>
      </dsp:txBody>
      <dsp:txXfrm>
        <a:off x="3020817" y="1292063"/>
        <a:ext cx="1286867" cy="1470709"/>
      </dsp:txXfrm>
    </dsp:sp>
    <dsp:sp modelId="{2140BBD7-7C81-44E0-B67B-F38D857F998E}">
      <dsp:nvSpPr>
        <dsp:cNvPr id="0" name=""/>
        <dsp:cNvSpPr/>
      </dsp:nvSpPr>
      <dsp:spPr>
        <a:xfrm>
          <a:off x="4446637" y="1237434"/>
          <a:ext cx="1426101" cy="1609943"/>
        </a:xfrm>
        <a:prstGeom prst="roundRect">
          <a:avLst/>
        </a:prstGeom>
        <a:solidFill>
          <a:schemeClr val="accent2">
            <a:hueOff val="9000052"/>
            <a:satOff val="11539"/>
            <a:lumOff val="3088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dirty="0"/>
            <a:t>Sentiment Analysis</a:t>
          </a:r>
          <a:endParaRPr lang="en-US" sz="1300" kern="1200" dirty="0"/>
        </a:p>
      </dsp:txBody>
      <dsp:txXfrm>
        <a:off x="4516254" y="1307051"/>
        <a:ext cx="1286867" cy="1470709"/>
      </dsp:txXfrm>
    </dsp:sp>
    <dsp:sp modelId="{565E5C36-0CC9-4262-863E-8204CA7C9B75}">
      <dsp:nvSpPr>
        <dsp:cNvPr id="0" name=""/>
        <dsp:cNvSpPr/>
      </dsp:nvSpPr>
      <dsp:spPr>
        <a:xfrm>
          <a:off x="5938623" y="1244937"/>
          <a:ext cx="1426101" cy="1609943"/>
        </a:xfrm>
        <a:prstGeom prst="roundRect">
          <a:avLst/>
        </a:prstGeom>
        <a:solidFill>
          <a:schemeClr val="accent2">
            <a:hueOff val="12000070"/>
            <a:satOff val="15385"/>
            <a:lumOff val="411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1300" b="1" kern="1200" dirty="0"/>
            <a:t>Result Comparison</a:t>
          </a:r>
        </a:p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1300" b="1" kern="1200" dirty="0"/>
            <a:t>&amp; Conclusion</a:t>
          </a:r>
        </a:p>
        <a:p>
          <a:pPr marL="0"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b="1" kern="1200" dirty="0"/>
        </a:p>
      </dsp:txBody>
      <dsp:txXfrm>
        <a:off x="6008240" y="1314554"/>
        <a:ext cx="1286867" cy="14707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607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POIs are Restaurant &amp; Employment Services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281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Calgary has the highest number of African businesses</a:t>
            </a:r>
          </a:p>
          <a:p>
            <a:r>
              <a:rPr lang="en-US" dirty="0"/>
              <a:t>Edmonton has the highest number of reviews, &gt;&gt; than reviews in Calgary with a higher number of businesses</a:t>
            </a:r>
          </a:p>
        </p:txBody>
      </p:sp>
    </p:spTree>
    <p:extLst>
      <p:ext uri="{BB962C8B-B14F-4D97-AF65-F5344CB8AC3E}">
        <p14:creationId xmlns:p14="http://schemas.microsoft.com/office/powerpoint/2010/main" val="1110894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633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096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AbiAfolabi?tab=repositories" TargetMode="External"/><Relationship Id="rId5" Type="http://schemas.openxmlformats.org/officeDocument/2006/relationships/hyperlink" Target="http://www.linkedin.com/in/abi-adebowale" TargetMode="External"/><Relationship Id="rId4" Type="http://schemas.openxmlformats.org/officeDocument/2006/relationships/hyperlink" Target="mailto:aaafolab@ualberta.ca" TargetMode="Externa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3582E-046D-E9E9-BF5C-53DEB68A2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9379" y="862761"/>
            <a:ext cx="4930386" cy="3134088"/>
          </a:xfrm>
        </p:spPr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-apple-system"/>
              </a:rPr>
            </a:b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-apple-system"/>
              </a:rPr>
            </a:b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-apple-system"/>
              </a:rPr>
            </a:b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-apple-system"/>
              </a:rPr>
            </a:br>
            <a:r>
              <a:rPr lang="en-US" sz="3100" dirty="0">
                <a:solidFill>
                  <a:schemeClr val="accent1">
                    <a:lumMod val="75000"/>
                  </a:schemeClr>
                </a:solidFill>
                <a:latin typeface="-apple-system"/>
              </a:rPr>
              <a:t>Rebranding Businesses through Sentiment Analysis</a:t>
            </a:r>
            <a:br>
              <a:rPr lang="en-US" sz="3100" dirty="0">
                <a:solidFill>
                  <a:schemeClr val="accent1">
                    <a:lumMod val="75000"/>
                  </a:schemeClr>
                </a:solidFill>
                <a:latin typeface="-apple-system"/>
              </a:rPr>
            </a:br>
            <a:br>
              <a:rPr lang="en-US" sz="3100" dirty="0">
                <a:solidFill>
                  <a:schemeClr val="accent1">
                    <a:lumMod val="75000"/>
                  </a:schemeClr>
                </a:solidFill>
                <a:latin typeface="-apple-system"/>
              </a:rPr>
            </a:b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-apple-system"/>
              </a:rPr>
              <a:t>(Case study: African Businesses in Alberta)</a:t>
            </a:r>
            <a:br>
              <a:rPr lang="en-US" sz="1800" dirty="0">
                <a:solidFill>
                  <a:schemeClr val="accent1">
                    <a:lumMod val="75000"/>
                  </a:schemeClr>
                </a:solidFill>
                <a:latin typeface="-apple-system"/>
              </a:rPr>
            </a:br>
            <a:br>
              <a:rPr lang="en-US" sz="1800" dirty="0">
                <a:solidFill>
                  <a:schemeClr val="accent1">
                    <a:lumMod val="75000"/>
                  </a:schemeClr>
                </a:solidFill>
                <a:latin typeface="-apple-system"/>
              </a:rPr>
            </a:br>
            <a:br>
              <a:rPr lang="en-US" sz="1800" b="0" i="0" dirty="0">
                <a:solidFill>
                  <a:srgbClr val="F8F9FA"/>
                </a:solidFill>
                <a:effectLst/>
                <a:latin typeface="-apple-system"/>
              </a:rPr>
            </a:b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-apple-system"/>
              </a:rPr>
              <a:t>by</a:t>
            </a:r>
            <a:br>
              <a:rPr lang="en-US" sz="1800" dirty="0">
                <a:solidFill>
                  <a:schemeClr val="accent1">
                    <a:lumMod val="75000"/>
                  </a:schemeClr>
                </a:solidFill>
                <a:latin typeface="-apple-system"/>
              </a:rPr>
            </a:b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-apple-system"/>
              </a:rPr>
              <a:t>Abi Afolabi</a:t>
            </a:r>
            <a:br>
              <a:rPr lang="en-US" sz="1800" dirty="0">
                <a:solidFill>
                  <a:schemeClr val="accent1">
                    <a:lumMod val="75000"/>
                  </a:schemeClr>
                </a:solidFill>
                <a:latin typeface="-apple-system"/>
              </a:rPr>
            </a:b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-apple-system"/>
              </a:rPr>
              <a:t>14th September 2023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3BFBF7-3B85-5415-08D4-EE1ECFC74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50" y="445370"/>
            <a:ext cx="1865750" cy="9674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126B52-4644-F68A-56AB-B5E105907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750" y="3455263"/>
            <a:ext cx="1865749" cy="10831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A45E65-50F7-AEF2-2204-1F53C5170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509" y="1869810"/>
            <a:ext cx="1859990" cy="100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320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BA479-2891-5C72-290C-D312077B2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Comparison of Results 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49BF8D-60F0-175C-F041-B76E91070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355" y="1056166"/>
            <a:ext cx="5414595" cy="36423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2D407E-A402-27DB-7C5B-F06F876CF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3130" y="1172667"/>
            <a:ext cx="1049646" cy="3259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EA6325B-200D-0C4A-8B57-1BB1D98A697E}"/>
              </a:ext>
            </a:extLst>
          </p:cNvPr>
          <p:cNvSpPr/>
          <p:nvPr/>
        </p:nvSpPr>
        <p:spPr>
          <a:xfrm>
            <a:off x="3427254" y="1263407"/>
            <a:ext cx="1144745" cy="3071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5E0EFE-E08B-6EE1-AE83-5536FB719D10}"/>
              </a:ext>
            </a:extLst>
          </p:cNvPr>
          <p:cNvSpPr/>
          <p:nvPr/>
        </p:nvSpPr>
        <p:spPr>
          <a:xfrm>
            <a:off x="4618684" y="1263406"/>
            <a:ext cx="1242292" cy="307126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A294B2-4F19-DAB1-FFD1-80978FBBD646}"/>
              </a:ext>
            </a:extLst>
          </p:cNvPr>
          <p:cNvSpPr/>
          <p:nvPr/>
        </p:nvSpPr>
        <p:spPr>
          <a:xfrm>
            <a:off x="5914815" y="1249448"/>
            <a:ext cx="1019102" cy="307126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00785-839F-DE32-DD7C-B82CDA47B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1929" y="4370146"/>
            <a:ext cx="539547" cy="656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EA3EF6-E264-6E4A-7CFA-33FDD8F3BB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8714" y="4347497"/>
            <a:ext cx="778477" cy="7420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D5BB3E-1A11-27AF-921B-30E2C05290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0591" y="4345373"/>
            <a:ext cx="778477" cy="74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78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AB9CF-B633-FECE-BF88-8CC3D139B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 &amp; 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DB81ED-3ABD-BA34-72C9-0DB979CAEA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African stores have potential to grow into chains.</a:t>
            </a:r>
          </a:p>
          <a:p>
            <a:endParaRPr lang="en-US" dirty="0"/>
          </a:p>
          <a:p>
            <a:r>
              <a:rPr lang="en-US" dirty="0"/>
              <a:t>BERT &amp; Naïve Bayes Models performed better in sentiment classification.</a:t>
            </a:r>
          </a:p>
          <a:p>
            <a:endParaRPr lang="en-US" dirty="0"/>
          </a:p>
          <a:p>
            <a:r>
              <a:rPr lang="en-US" dirty="0"/>
              <a:t>Future work – break down reviews into separate sentences (or phrases).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462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DC9DD0-CDBC-C478-9F3E-16EB97448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49" y="435044"/>
            <a:ext cx="4982270" cy="24577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381CA7-A3A7-9F71-9FFD-8B8D6C116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453" y="2955658"/>
            <a:ext cx="2891240" cy="200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18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C90F5-60B8-A453-3BF8-1DF2C5C15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About Me….</a:t>
            </a:r>
          </a:p>
        </p:txBody>
      </p:sp>
      <p:pic>
        <p:nvPicPr>
          <p:cNvPr id="5" name="Picture 4" descr="A person in a red shirt">
            <a:extLst>
              <a:ext uri="{FF2B5EF4-FFF2-40B4-BE49-F238E27FC236}">
                <a16:creationId xmlns:a16="http://schemas.microsoft.com/office/drawing/2014/main" id="{35EB7EAF-A6CB-7832-1F32-3611342805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42" r="10867" b="8970"/>
          <a:stretch/>
        </p:blipFill>
        <p:spPr>
          <a:xfrm>
            <a:off x="1142998" y="1495574"/>
            <a:ext cx="2420974" cy="22399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BD6960-344F-F77E-8FF2-3195BFB21396}"/>
              </a:ext>
            </a:extLst>
          </p:cNvPr>
          <p:cNvSpPr txBox="1"/>
          <p:nvPr/>
        </p:nvSpPr>
        <p:spPr>
          <a:xfrm>
            <a:off x="5685504" y="1812764"/>
            <a:ext cx="27948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aaafolab@ualberta.ca</a:t>
            </a:r>
            <a:endParaRPr lang="en-US" dirty="0"/>
          </a:p>
          <a:p>
            <a:endParaRPr lang="en-US" dirty="0"/>
          </a:p>
          <a:p>
            <a:r>
              <a:rPr lang="en-US" b="0" i="0" dirty="0">
                <a:effectLst/>
                <a:latin typeface="-apple-system"/>
                <a:hlinkClick r:id="rId5"/>
              </a:rPr>
              <a:t>www.linkedin.com/in/abi-adebowale</a:t>
            </a:r>
            <a:endParaRPr lang="en-US" b="0" i="0" dirty="0">
              <a:effectLst/>
              <a:latin typeface="-apple-system"/>
            </a:endParaRPr>
          </a:p>
          <a:p>
            <a:endParaRPr lang="en-US" dirty="0"/>
          </a:p>
          <a:p>
            <a:r>
              <a:rPr lang="en-US" dirty="0">
                <a:hlinkClick r:id="rId6"/>
              </a:rPr>
              <a:t>https://github.com/AbiAfolabi?tab=repositories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4748A1-DC97-FE22-1A2C-622261E770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0785" y="1812764"/>
            <a:ext cx="582594" cy="4272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77D24A-2909-72C9-BE98-8093F49F17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44" y="2327602"/>
            <a:ext cx="638075" cy="575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1EA33F-1DD6-7536-D1B1-7F5FFB7508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80785" y="2991103"/>
            <a:ext cx="582594" cy="4617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CA86B0-6E27-E1C9-05D1-03D68AE30C12}"/>
              </a:ext>
            </a:extLst>
          </p:cNvPr>
          <p:cNvSpPr txBox="1"/>
          <p:nvPr/>
        </p:nvSpPr>
        <p:spPr>
          <a:xfrm>
            <a:off x="1107245" y="3844089"/>
            <a:ext cx="2492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Geoscientist &amp; Data Analyst</a:t>
            </a:r>
          </a:p>
        </p:txBody>
      </p:sp>
    </p:spTree>
    <p:extLst>
      <p:ext uri="{BB962C8B-B14F-4D97-AF65-F5344CB8AC3E}">
        <p14:creationId xmlns:p14="http://schemas.microsoft.com/office/powerpoint/2010/main" val="3420328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138FA-F5C2-1105-F8FC-E1729B4DD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C8413-4883-BC48-F1B2-0DB041037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502767" cy="341640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Showcase and reinforce learnings:</a:t>
            </a:r>
          </a:p>
          <a:p>
            <a:pPr marL="114300" indent="0">
              <a:buNone/>
            </a:pPr>
            <a:r>
              <a:rPr lang="en-US" dirty="0"/>
              <a:t> </a:t>
            </a:r>
          </a:p>
          <a:p>
            <a:pPr lvl="1"/>
            <a:r>
              <a:rPr lang="en-US" dirty="0"/>
              <a:t>API in data gathering.</a:t>
            </a:r>
          </a:p>
          <a:p>
            <a:pPr marL="571500" lvl="1" indent="0">
              <a:buNone/>
            </a:pPr>
            <a:endParaRPr lang="en-US" dirty="0"/>
          </a:p>
          <a:p>
            <a:pPr lvl="1"/>
            <a:r>
              <a:rPr lang="en-US" dirty="0"/>
              <a:t>sentiment analysis to support business growth.</a:t>
            </a:r>
          </a:p>
          <a:p>
            <a:pPr marL="11430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CE18F1-A295-0C7D-3D0B-C592A9570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866" y="3420952"/>
            <a:ext cx="2531486" cy="1130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AD4BBE-A37A-8840-C9EC-B9387D79E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629" y="3420952"/>
            <a:ext cx="1471818" cy="114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80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6FDAA-3C7C-2584-0E18-2B9E854E6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50152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Execution Steps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4832549-58D4-A5BE-4F75-862579EB99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9055440"/>
              </p:ext>
            </p:extLst>
          </p:nvPr>
        </p:nvGraphicFramePr>
        <p:xfrm>
          <a:off x="1059303" y="1011836"/>
          <a:ext cx="7560041" cy="4024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38061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A113F-028C-AA5D-1E5E-C73C2B077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20" y="54136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Discoveries from EDA 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75D373-7901-8423-669E-63889620A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55" y="2736329"/>
            <a:ext cx="3706425" cy="2393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FFE28B-AD77-16EC-92C0-3C2FF355F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622" y="2750180"/>
            <a:ext cx="3619774" cy="23933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4C335D-D843-62ED-F385-C0E586712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2657" y="558462"/>
            <a:ext cx="3248696" cy="224624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0364D79-BCA1-611B-B97D-8B96328D6150}"/>
              </a:ext>
            </a:extLst>
          </p:cNvPr>
          <p:cNvSpPr/>
          <p:nvPr/>
        </p:nvSpPr>
        <p:spPr>
          <a:xfrm>
            <a:off x="2282509" y="1849740"/>
            <a:ext cx="3818143" cy="4397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EAB94D9-1520-3B15-C2C3-7132CAC3678D}"/>
              </a:ext>
            </a:extLst>
          </p:cNvPr>
          <p:cNvSpPr/>
          <p:nvPr/>
        </p:nvSpPr>
        <p:spPr>
          <a:xfrm>
            <a:off x="619662" y="2889783"/>
            <a:ext cx="7970383" cy="4746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8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55AA0-1111-3473-DBE8-5EBA08CD5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27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Discoveries from EDA (2)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681515-EB2B-D9E8-1F6D-612AB3C7F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38" y="670095"/>
            <a:ext cx="4080981" cy="4145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BBC001-75F4-F5E9-7CFE-5AA14AFD1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142" y="1409990"/>
            <a:ext cx="4634820" cy="278438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1D0BB8-2D71-C569-4264-6F4A4BB7AE94}"/>
              </a:ext>
            </a:extLst>
          </p:cNvPr>
          <p:cNvCxnSpPr/>
          <p:nvPr/>
        </p:nvCxnSpPr>
        <p:spPr>
          <a:xfrm>
            <a:off x="3078247" y="1542614"/>
            <a:ext cx="1549594" cy="12564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95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418A3-9380-431B-EBD4-8EA9E2B81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85" y="75077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Discoveries from EDA (3)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E2B554-E017-0823-D898-499A87D32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700611"/>
            <a:ext cx="8385570" cy="40240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BBD7867-307F-DA41-4AC5-39953DE50FDA}"/>
              </a:ext>
            </a:extLst>
          </p:cNvPr>
          <p:cNvSpPr/>
          <p:nvPr/>
        </p:nvSpPr>
        <p:spPr>
          <a:xfrm>
            <a:off x="746877" y="1863700"/>
            <a:ext cx="642174" cy="27082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0CD6DA-D3F0-9E3D-FFFF-C0A4D1D95FF1}"/>
              </a:ext>
            </a:extLst>
          </p:cNvPr>
          <p:cNvSpPr/>
          <p:nvPr/>
        </p:nvSpPr>
        <p:spPr>
          <a:xfrm>
            <a:off x="8202924" y="885315"/>
            <a:ext cx="410584" cy="29188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596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53D62-FD5A-8500-E86D-4630343C5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9BE3E-AFEE-2593-2A34-7E80EEFEA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2906150" cy="1227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Naïve Bayes model</a:t>
            </a:r>
          </a:p>
          <a:p>
            <a:pPr lvl="1"/>
            <a:r>
              <a:rPr lang="en-US" sz="1200" dirty="0"/>
              <a:t>10% of dataset manually labelled</a:t>
            </a:r>
          </a:p>
          <a:p>
            <a:pPr lvl="1"/>
            <a:r>
              <a:rPr lang="en-US" sz="1200" dirty="0"/>
              <a:t>Naïve Bayes model</a:t>
            </a:r>
          </a:p>
          <a:p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3315CEF-D4B2-121E-CC74-CE817B8056EC}"/>
              </a:ext>
            </a:extLst>
          </p:cNvPr>
          <p:cNvSpPr txBox="1">
            <a:spLocks/>
          </p:cNvSpPr>
          <p:nvPr/>
        </p:nvSpPr>
        <p:spPr>
          <a:xfrm>
            <a:off x="3118925" y="1152475"/>
            <a:ext cx="2906150" cy="997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VADER model</a:t>
            </a:r>
          </a:p>
          <a:p>
            <a:pPr marL="114300" indent="0" algn="ctr">
              <a:buNone/>
            </a:pPr>
            <a:r>
              <a:rPr lang="en-US" sz="1200" dirty="0"/>
              <a:t>(Valence Aware Dictionary for </a:t>
            </a:r>
            <a:r>
              <a:rPr lang="en-US" sz="1200" dirty="0" err="1"/>
              <a:t>sEentiment</a:t>
            </a:r>
            <a:r>
              <a:rPr lang="en-US" sz="1200" dirty="0"/>
              <a:t> Reasoning)</a:t>
            </a:r>
          </a:p>
          <a:p>
            <a:pPr marL="114300" indent="0" algn="ctr">
              <a:buNone/>
            </a:pPr>
            <a:endParaRPr lang="en-US" sz="1200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73EA242-8DC5-62BA-5E5D-1E77698F6645}"/>
              </a:ext>
            </a:extLst>
          </p:cNvPr>
          <p:cNvSpPr txBox="1">
            <a:spLocks/>
          </p:cNvSpPr>
          <p:nvPr/>
        </p:nvSpPr>
        <p:spPr>
          <a:xfrm>
            <a:off x="5699214" y="1152475"/>
            <a:ext cx="3005036" cy="94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BERT model</a:t>
            </a:r>
          </a:p>
          <a:p>
            <a:pPr marL="114300" indent="0" algn="ctr">
              <a:buNone/>
            </a:pPr>
            <a:r>
              <a:rPr lang="en-US" sz="1200" dirty="0"/>
              <a:t>(Bidirectional Encoder Representations from Transformers)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5D68B5-2F30-64C9-DB64-ED8C0AFDF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501" y="2284637"/>
            <a:ext cx="2887079" cy="21760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272108-2526-354B-BB56-E88A41E04F03}"/>
              </a:ext>
            </a:extLst>
          </p:cNvPr>
          <p:cNvSpPr txBox="1"/>
          <p:nvPr/>
        </p:nvSpPr>
        <p:spPr>
          <a:xfrm>
            <a:off x="4990808" y="2993614"/>
            <a:ext cx="1745039" cy="30777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Pre-trained models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560B43-4CA1-2C5F-43ED-F62CD808ECAF}"/>
              </a:ext>
            </a:extLst>
          </p:cNvPr>
          <p:cNvCxnSpPr>
            <a:cxnSpLocks/>
          </p:cNvCxnSpPr>
          <p:nvPr/>
        </p:nvCxnSpPr>
        <p:spPr>
          <a:xfrm>
            <a:off x="4816305" y="2038205"/>
            <a:ext cx="1047022" cy="9065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81D4C9-55A1-ED58-F059-32A0A09FBC25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5961050" y="2101026"/>
            <a:ext cx="1240682" cy="8437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07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0C836-971D-FDCF-B083-494E09CEC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Comparison of Results 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9B0C85-0BBC-2DBC-FB34-9934FFC44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755" y="1180395"/>
            <a:ext cx="4728489" cy="319415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E0A7C26-7B3E-F9D7-1745-704748CEB297}"/>
              </a:ext>
            </a:extLst>
          </p:cNvPr>
          <p:cNvSpPr/>
          <p:nvPr/>
        </p:nvSpPr>
        <p:spPr>
          <a:xfrm>
            <a:off x="3804183" y="1319249"/>
            <a:ext cx="1019102" cy="30014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99A1C9-6567-7447-8C22-3C0019CE43C7}"/>
              </a:ext>
            </a:extLst>
          </p:cNvPr>
          <p:cNvSpPr/>
          <p:nvPr/>
        </p:nvSpPr>
        <p:spPr>
          <a:xfrm>
            <a:off x="4856009" y="1319249"/>
            <a:ext cx="1019102" cy="300146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CF178E-E360-9980-92C0-76CFA81CF10E}"/>
              </a:ext>
            </a:extLst>
          </p:cNvPr>
          <p:cNvSpPr/>
          <p:nvPr/>
        </p:nvSpPr>
        <p:spPr>
          <a:xfrm>
            <a:off x="5921795" y="1319249"/>
            <a:ext cx="1019102" cy="300146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1E46D3-C037-6283-ECFA-2749C06B6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814" y="1319249"/>
            <a:ext cx="1019102" cy="2421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B8BAA7-7ABE-290D-D544-ACE6D92BB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960" y="4370146"/>
            <a:ext cx="539547" cy="6566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8841B2-839A-D07F-57E2-5B9AFFE76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6692" y="4347498"/>
            <a:ext cx="778477" cy="7420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BB5609-9F42-586A-C6B6-A170FFB3C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5861" y="4347497"/>
            <a:ext cx="778477" cy="74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2854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2666</TotalTime>
  <Words>236</Words>
  <Application>Microsoft Office PowerPoint</Application>
  <PresentationFormat>On-screen Show (16:9)</PresentationFormat>
  <Paragraphs>50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-apple-system</vt:lpstr>
      <vt:lpstr>Simple Light</vt:lpstr>
      <vt:lpstr>    Rebranding Businesses through Sentiment Analysis  (Case study: African Businesses in Alberta)   by Abi Afolabi 14th September 2023</vt:lpstr>
      <vt:lpstr>About Me….</vt:lpstr>
      <vt:lpstr>Objectives</vt:lpstr>
      <vt:lpstr>Project Execution Steps</vt:lpstr>
      <vt:lpstr>Discoveries from EDA (1)</vt:lpstr>
      <vt:lpstr>Discoveries from EDA (2)</vt:lpstr>
      <vt:lpstr>Discoveries from EDA (3)</vt:lpstr>
      <vt:lpstr>Sentiment Analysis</vt:lpstr>
      <vt:lpstr>Comparison of Results (1)</vt:lpstr>
      <vt:lpstr>Comparison of Results (2)</vt:lpstr>
      <vt:lpstr>Results &amp; 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TRANSFORMATION</dc:title>
  <dc:creator>DEVOTION</dc:creator>
  <cp:lastModifiedBy>Abimbola  Afolabi</cp:lastModifiedBy>
  <cp:revision>100</cp:revision>
  <dcterms:modified xsi:type="dcterms:W3CDTF">2023-09-14T21:50:53Z</dcterms:modified>
</cp:coreProperties>
</file>